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pen Sans 1 Medium" charset="1" panose="00000000000000000000"/>
      <p:regular r:id="rId20"/>
    </p:embeddedFont>
    <p:embeddedFont>
      <p:font typeface="Open Sans 1 Ultra-Bold" charset="1" panose="00000000000000000000"/>
      <p:regular r:id="rId21"/>
    </p:embeddedFont>
    <p:embeddedFont>
      <p:font typeface="Open Sans 2" charset="1" panose="020B0606030504020204"/>
      <p:regular r:id="rId22"/>
    </p:embeddedFont>
    <p:embeddedFont>
      <p:font typeface="Open Sans 1 Bold" charset="1" panose="00000000000000000000"/>
      <p:regular r:id="rId23"/>
    </p:embeddedFont>
    <p:embeddedFont>
      <p:font typeface="Open Sans 2 Bold" charset="1" panose="020B0806030504020204"/>
      <p:regular r:id="rId24"/>
    </p:embeddedFont>
    <p:embeddedFont>
      <p:font typeface="Open Sans 1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Relationship Id="rId5" Target="../media/image38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gif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93960" y="7073953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57409">
            <a:off x="12007383" y="-4543149"/>
            <a:ext cx="9928415" cy="8087145"/>
          </a:xfrm>
          <a:custGeom>
            <a:avLst/>
            <a:gdLst/>
            <a:ahLst/>
            <a:cxnLst/>
            <a:rect r="r" b="b" t="t" l="l"/>
            <a:pathLst>
              <a:path h="8087145" w="9928415">
                <a:moveTo>
                  <a:pt x="0" y="0"/>
                </a:moveTo>
                <a:lnTo>
                  <a:pt x="9928415" y="0"/>
                </a:lnTo>
                <a:lnTo>
                  <a:pt x="9928415" y="8087145"/>
                </a:lnTo>
                <a:lnTo>
                  <a:pt x="0" y="808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28339" y="921542"/>
            <a:ext cx="1918052" cy="19180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004857" y="607583"/>
            <a:ext cx="700314" cy="7003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5639" y="8394558"/>
            <a:ext cx="7394558" cy="645692"/>
            <a:chOff x="0" y="0"/>
            <a:chExt cx="3282592" cy="286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2592" cy="286635"/>
            </a:xfrm>
            <a:custGeom>
              <a:avLst/>
              <a:gdLst/>
              <a:ahLst/>
              <a:cxnLst/>
              <a:rect r="r" b="b" t="t" l="l"/>
              <a:pathLst>
                <a:path h="286635" w="3282592">
                  <a:moveTo>
                    <a:pt x="0" y="0"/>
                  </a:moveTo>
                  <a:lnTo>
                    <a:pt x="3282592" y="0"/>
                  </a:lnTo>
                  <a:lnTo>
                    <a:pt x="3282592" y="286635"/>
                  </a:lnTo>
                  <a:lnTo>
                    <a:pt x="0" y="286635"/>
                  </a:ln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282592" cy="334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93929" y="1187350"/>
            <a:ext cx="506045" cy="206098"/>
          </a:xfrm>
          <a:custGeom>
            <a:avLst/>
            <a:gdLst/>
            <a:ahLst/>
            <a:cxnLst/>
            <a:rect r="r" b="b" t="t" l="l"/>
            <a:pathLst>
              <a:path h="206098" w="506045">
                <a:moveTo>
                  <a:pt x="0" y="0"/>
                </a:moveTo>
                <a:lnTo>
                  <a:pt x="506045" y="0"/>
                </a:lnTo>
                <a:lnTo>
                  <a:pt x="506045" y="206098"/>
                </a:lnTo>
                <a:lnTo>
                  <a:pt x="0" y="2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4574" y="3601830"/>
            <a:ext cx="14160264" cy="13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b="true" sz="10233" spc="2711">
                <a:solidFill>
                  <a:srgbClr val="FFFFFF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PROPUESTA 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4574" y="5102566"/>
            <a:ext cx="15936584" cy="164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b="true" sz="12769" spc="5286">
                <a:solidFill>
                  <a:srgbClr val="FFFF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PROYECTO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559" y="8617711"/>
            <a:ext cx="7020718" cy="2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1958" spc="270">
                <a:solidFill>
                  <a:srgbClr val="FFFF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Capstone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10162" y="1197089"/>
            <a:ext cx="3741987" cy="2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958" spc="270" b="true">
                <a:solidFill>
                  <a:srgbClr val="FFFF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SPlanner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90662" y="1028700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447320" y="9096375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3921540"/>
            <a:ext cx="18288000" cy="3634740"/>
          </a:xfrm>
          <a:custGeom>
            <a:avLst/>
            <a:gdLst/>
            <a:ahLst/>
            <a:cxnLst/>
            <a:rect r="r" b="b" t="t" l="l"/>
            <a:pathLst>
              <a:path h="3634740" w="18288000">
                <a:moveTo>
                  <a:pt x="0" y="0"/>
                </a:moveTo>
                <a:lnTo>
                  <a:pt x="18288000" y="0"/>
                </a:lnTo>
                <a:lnTo>
                  <a:pt x="18288000" y="3634740"/>
                </a:lnTo>
                <a:lnTo>
                  <a:pt x="0" y="3634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90662" y="1028700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447320" y="9096375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4315" y="2914868"/>
            <a:ext cx="8259685" cy="5137656"/>
          </a:xfrm>
          <a:custGeom>
            <a:avLst/>
            <a:gdLst/>
            <a:ahLst/>
            <a:cxnLst/>
            <a:rect r="r" b="b" t="t" l="l"/>
            <a:pathLst>
              <a:path h="5137656" w="8259685">
                <a:moveTo>
                  <a:pt x="0" y="0"/>
                </a:moveTo>
                <a:lnTo>
                  <a:pt x="8259685" y="0"/>
                </a:lnTo>
                <a:lnTo>
                  <a:pt x="8259685" y="5137656"/>
                </a:lnTo>
                <a:lnTo>
                  <a:pt x="0" y="513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23924" y="2914868"/>
            <a:ext cx="8236722" cy="5137656"/>
          </a:xfrm>
          <a:custGeom>
            <a:avLst/>
            <a:gdLst/>
            <a:ahLst/>
            <a:cxnLst/>
            <a:rect r="r" b="b" t="t" l="l"/>
            <a:pathLst>
              <a:path h="5137656" w="8236722">
                <a:moveTo>
                  <a:pt x="0" y="0"/>
                </a:moveTo>
                <a:lnTo>
                  <a:pt x="8236722" y="0"/>
                </a:lnTo>
                <a:lnTo>
                  <a:pt x="8236722" y="5137656"/>
                </a:lnTo>
                <a:lnTo>
                  <a:pt x="0" y="513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5982" y="5018521"/>
            <a:ext cx="4521213" cy="4385469"/>
            <a:chOff x="0" y="0"/>
            <a:chExt cx="1190772" cy="1155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0772" cy="1155021"/>
            </a:xfrm>
            <a:custGeom>
              <a:avLst/>
              <a:gdLst/>
              <a:ahLst/>
              <a:cxnLst/>
              <a:rect r="r" b="b" t="t" l="l"/>
              <a:pathLst>
                <a:path h="1155021" w="1190772">
                  <a:moveTo>
                    <a:pt x="1190772" y="0"/>
                  </a:moveTo>
                  <a:lnTo>
                    <a:pt x="1190772" y="1040721"/>
                  </a:lnTo>
                  <a:lnTo>
                    <a:pt x="595386" y="1155021"/>
                  </a:lnTo>
                  <a:lnTo>
                    <a:pt x="0" y="1040721"/>
                  </a:lnTo>
                  <a:lnTo>
                    <a:pt x="0" y="0"/>
                  </a:lnTo>
                  <a:lnTo>
                    <a:pt x="1190772" y="0"/>
                  </a:lnTo>
                  <a:close/>
                </a:path>
              </a:pathLst>
            </a:custGeom>
            <a:solidFill>
              <a:srgbClr val="C6BE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90772" cy="106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25415" y="4585267"/>
            <a:ext cx="824630" cy="8246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BEBC"/>
            </a:solidFill>
            <a:ln w="28575" cap="sq">
              <a:solidFill>
                <a:srgbClr val="283D6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283D6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83393" y="5018521"/>
            <a:ext cx="4521213" cy="4385469"/>
            <a:chOff x="0" y="0"/>
            <a:chExt cx="1190772" cy="11550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772" cy="1155021"/>
            </a:xfrm>
            <a:custGeom>
              <a:avLst/>
              <a:gdLst/>
              <a:ahLst/>
              <a:cxnLst/>
              <a:rect r="r" b="b" t="t" l="l"/>
              <a:pathLst>
                <a:path h="1155021" w="1190772">
                  <a:moveTo>
                    <a:pt x="1190772" y="0"/>
                  </a:moveTo>
                  <a:lnTo>
                    <a:pt x="1190772" y="1040721"/>
                  </a:lnTo>
                  <a:lnTo>
                    <a:pt x="595386" y="1155021"/>
                  </a:lnTo>
                  <a:lnTo>
                    <a:pt x="0" y="1040721"/>
                  </a:lnTo>
                  <a:lnTo>
                    <a:pt x="0" y="0"/>
                  </a:lnTo>
                  <a:lnTo>
                    <a:pt x="1190772" y="0"/>
                  </a:ln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90772" cy="106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17220" y="4585267"/>
            <a:ext cx="824630" cy="8246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  <a:ln w="28575" cap="sq">
              <a:solidFill>
                <a:srgbClr val="283D6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283D6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70805" y="5018521"/>
            <a:ext cx="4521213" cy="4385469"/>
            <a:chOff x="0" y="0"/>
            <a:chExt cx="1190772" cy="11550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0772" cy="1155021"/>
            </a:xfrm>
            <a:custGeom>
              <a:avLst/>
              <a:gdLst/>
              <a:ahLst/>
              <a:cxnLst/>
              <a:rect r="r" b="b" t="t" l="l"/>
              <a:pathLst>
                <a:path h="1155021" w="1190772">
                  <a:moveTo>
                    <a:pt x="1190772" y="0"/>
                  </a:moveTo>
                  <a:lnTo>
                    <a:pt x="1190772" y="1040721"/>
                  </a:lnTo>
                  <a:lnTo>
                    <a:pt x="595386" y="1155021"/>
                  </a:lnTo>
                  <a:lnTo>
                    <a:pt x="0" y="1040721"/>
                  </a:lnTo>
                  <a:lnTo>
                    <a:pt x="0" y="0"/>
                  </a:lnTo>
                  <a:lnTo>
                    <a:pt x="1190772" y="0"/>
                  </a:lnTo>
                  <a:close/>
                </a:path>
              </a:pathLst>
            </a:custGeom>
            <a:solidFill>
              <a:srgbClr val="F1E7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190772" cy="106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04632" y="4606206"/>
            <a:ext cx="824630" cy="8246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E7DD"/>
            </a:solidFill>
            <a:ln w="28575" cap="sq">
              <a:solidFill>
                <a:srgbClr val="283D6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283D6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03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5728192" y="1518498"/>
            <a:ext cx="6831616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3949944" y="6260622"/>
            <a:ext cx="2294980" cy="1527205"/>
          </a:xfrm>
          <a:custGeom>
            <a:avLst/>
            <a:gdLst/>
            <a:ahLst/>
            <a:cxnLst/>
            <a:rect r="r" b="b" t="t" l="l"/>
            <a:pathLst>
              <a:path h="1527205" w="2294980">
                <a:moveTo>
                  <a:pt x="0" y="0"/>
                </a:moveTo>
                <a:lnTo>
                  <a:pt x="2294980" y="0"/>
                </a:lnTo>
                <a:lnTo>
                  <a:pt x="2294980" y="1527205"/>
                </a:lnTo>
                <a:lnTo>
                  <a:pt x="0" y="152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666556" y="6358459"/>
            <a:ext cx="2312839" cy="1527205"/>
          </a:xfrm>
          <a:custGeom>
            <a:avLst/>
            <a:gdLst/>
            <a:ahLst/>
            <a:cxnLst/>
            <a:rect r="r" b="b" t="t" l="l"/>
            <a:pathLst>
              <a:path h="1527205" w="2312839">
                <a:moveTo>
                  <a:pt x="0" y="0"/>
                </a:moveTo>
                <a:lnTo>
                  <a:pt x="2312839" y="0"/>
                </a:lnTo>
                <a:lnTo>
                  <a:pt x="2312839" y="1527204"/>
                </a:lnTo>
                <a:lnTo>
                  <a:pt x="0" y="152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79" r="0" b="-5279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91274" y="5920264"/>
            <a:ext cx="2113333" cy="196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468341" y="5924247"/>
            <a:ext cx="3576495" cy="38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Angular.</a:t>
            </a:r>
          </a:p>
          <a:p>
            <a:pPr algn="l">
              <a:lnSpc>
                <a:spcPts val="155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234104" y="6974317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Miro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68341" y="7111709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ExpressJS.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55752" y="6835484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Notion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34104" y="6565676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Excel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77400" y="7787827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PostgreSQL.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91712" y="7310801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Visual Studio Code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3920" y="2241198"/>
            <a:ext cx="15180160" cy="103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b="true" sz="7112" spc="294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HERRAMIENTAS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68341" y="6470426"/>
            <a:ext cx="3576495" cy="38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PrismaDB</a:t>
            </a:r>
          </a:p>
          <a:p>
            <a:pPr algn="l">
              <a:lnSpc>
                <a:spcPts val="155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-2763323" y="4670752"/>
            <a:ext cx="14367955" cy="32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52" spc="8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BackEnd/FrontEnd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95982" y="4670752"/>
            <a:ext cx="14367955" cy="32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52" spc="8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Apoyo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55752" y="5884851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GitHub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55752" y="6360168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Figma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83393" y="4670752"/>
            <a:ext cx="14367955" cy="32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52" spc="8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Planificacion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391712" y="7786118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Data Modeler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34104" y="5752435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User Story Map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34104" y="6161076"/>
            <a:ext cx="3576495" cy="19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14" indent="-146057" lvl="1">
              <a:lnSpc>
                <a:spcPts val="1555"/>
              </a:lnSpc>
              <a:buFont typeface="Arial"/>
              <a:buChar char="•"/>
            </a:pPr>
            <a:r>
              <a:rPr lang="en-US" sz="1353" spc="56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Roadmap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068">
            <a:off x="12558574" y="-4180257"/>
            <a:ext cx="9213358" cy="7504698"/>
          </a:xfrm>
          <a:custGeom>
            <a:avLst/>
            <a:gdLst/>
            <a:ahLst/>
            <a:cxnLst/>
            <a:rect r="r" b="b" t="t" l="l"/>
            <a:pathLst>
              <a:path h="7504698" w="9213358">
                <a:moveTo>
                  <a:pt x="0" y="0"/>
                </a:moveTo>
                <a:lnTo>
                  <a:pt x="9213358" y="0"/>
                </a:lnTo>
                <a:lnTo>
                  <a:pt x="9213358" y="7504698"/>
                </a:lnTo>
                <a:lnTo>
                  <a:pt x="0" y="7504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2575" y="1028700"/>
            <a:ext cx="15562849" cy="8179961"/>
            <a:chOff x="0" y="0"/>
            <a:chExt cx="5796956" cy="30469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6955" cy="3046927"/>
            </a:xfrm>
            <a:custGeom>
              <a:avLst/>
              <a:gdLst/>
              <a:ahLst/>
              <a:cxnLst/>
              <a:rect r="r" b="b" t="t" l="l"/>
              <a:pathLst>
                <a:path h="304692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46927"/>
                  </a:lnTo>
                  <a:lnTo>
                    <a:pt x="0" y="3046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83D6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796956" cy="303740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3191347" y="8454981"/>
            <a:ext cx="6396656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165155" y="1456805"/>
            <a:ext cx="1339151" cy="13391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4915" y="756491"/>
            <a:ext cx="700314" cy="7003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010949" y="1758148"/>
            <a:ext cx="6396656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486171" y="1739816"/>
            <a:ext cx="773129" cy="773129"/>
          </a:xfrm>
          <a:custGeom>
            <a:avLst/>
            <a:gdLst/>
            <a:ahLst/>
            <a:cxnLst/>
            <a:rect r="r" b="b" t="t" l="l"/>
            <a:pathLst>
              <a:path h="773129" w="773129">
                <a:moveTo>
                  <a:pt x="0" y="0"/>
                </a:moveTo>
                <a:lnTo>
                  <a:pt x="773129" y="0"/>
                </a:lnTo>
                <a:lnTo>
                  <a:pt x="773129" y="773129"/>
                </a:lnTo>
                <a:lnTo>
                  <a:pt x="0" y="773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76667" y="4089155"/>
            <a:ext cx="15358064" cy="97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7"/>
              </a:lnSpc>
            </a:pPr>
            <a:r>
              <a:rPr lang="en-US" b="true" sz="7549" spc="3125">
                <a:solidFill>
                  <a:srgbClr val="022A3D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CONCLUSIONES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596263" y="5062212"/>
            <a:ext cx="9095474" cy="21829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93448">
            <a:off x="12764455" y="-4493527"/>
            <a:ext cx="9213358" cy="7504698"/>
          </a:xfrm>
          <a:custGeom>
            <a:avLst/>
            <a:gdLst/>
            <a:ahLst/>
            <a:cxnLst/>
            <a:rect r="r" b="b" t="t" l="l"/>
            <a:pathLst>
              <a:path h="7504698" w="9213358">
                <a:moveTo>
                  <a:pt x="0" y="0"/>
                </a:moveTo>
                <a:lnTo>
                  <a:pt x="9213358" y="0"/>
                </a:lnTo>
                <a:lnTo>
                  <a:pt x="9213358" y="7504699"/>
                </a:lnTo>
                <a:lnTo>
                  <a:pt x="0" y="750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93960" y="7073953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715228" y="1298787"/>
            <a:ext cx="1830961" cy="183096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014915" y="756491"/>
            <a:ext cx="700314" cy="7003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5639" y="8394558"/>
            <a:ext cx="7394558" cy="645692"/>
            <a:chOff x="0" y="0"/>
            <a:chExt cx="3282592" cy="286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2592" cy="286635"/>
            </a:xfrm>
            <a:custGeom>
              <a:avLst/>
              <a:gdLst/>
              <a:ahLst/>
              <a:cxnLst/>
              <a:rect r="r" b="b" t="t" l="l"/>
              <a:pathLst>
                <a:path h="286635" w="3282592">
                  <a:moveTo>
                    <a:pt x="0" y="0"/>
                  </a:moveTo>
                  <a:lnTo>
                    <a:pt x="3282592" y="0"/>
                  </a:lnTo>
                  <a:lnTo>
                    <a:pt x="3282592" y="286635"/>
                  </a:lnTo>
                  <a:lnTo>
                    <a:pt x="0" y="286635"/>
                  </a:ln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282592" cy="334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93929" y="1187350"/>
            <a:ext cx="506045" cy="206098"/>
          </a:xfrm>
          <a:custGeom>
            <a:avLst/>
            <a:gdLst/>
            <a:ahLst/>
            <a:cxnLst/>
            <a:rect r="r" b="b" t="t" l="l"/>
            <a:pathLst>
              <a:path h="206098" w="506045">
                <a:moveTo>
                  <a:pt x="0" y="0"/>
                </a:moveTo>
                <a:lnTo>
                  <a:pt x="506045" y="0"/>
                </a:lnTo>
                <a:lnTo>
                  <a:pt x="506045" y="206098"/>
                </a:lnTo>
                <a:lnTo>
                  <a:pt x="0" y="2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4574" y="3601830"/>
            <a:ext cx="14160264" cy="13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b="true" sz="10233" spc="2711">
                <a:solidFill>
                  <a:srgbClr val="FFFFFF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MUCHAS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4574" y="5102566"/>
            <a:ext cx="15936584" cy="164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b="true" sz="12769" spc="5286">
                <a:solidFill>
                  <a:srgbClr val="FFFF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GRACIAS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559" y="8617711"/>
            <a:ext cx="7020718" cy="2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"/>
              </a:lnSpc>
            </a:pPr>
            <a:r>
              <a:rPr lang="en-US" b="true" sz="1958" spc="270">
                <a:solidFill>
                  <a:srgbClr val="FFFF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Capstone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10162" y="1197089"/>
            <a:ext cx="3741987" cy="2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958" spc="270" b="true">
                <a:solidFill>
                  <a:srgbClr val="FFFF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SPlanner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63491">
            <a:off x="12939510" y="-5089296"/>
            <a:ext cx="9213358" cy="7504698"/>
          </a:xfrm>
          <a:custGeom>
            <a:avLst/>
            <a:gdLst/>
            <a:ahLst/>
            <a:cxnLst/>
            <a:rect r="r" b="b" t="t" l="l"/>
            <a:pathLst>
              <a:path h="7504698" w="9213358">
                <a:moveTo>
                  <a:pt x="0" y="0"/>
                </a:moveTo>
                <a:lnTo>
                  <a:pt x="9213358" y="0"/>
                </a:lnTo>
                <a:lnTo>
                  <a:pt x="9213358" y="7504698"/>
                </a:lnTo>
                <a:lnTo>
                  <a:pt x="0" y="7504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745943">
            <a:off x="-2987443" y="7016159"/>
            <a:ext cx="9213358" cy="7504698"/>
          </a:xfrm>
          <a:custGeom>
            <a:avLst/>
            <a:gdLst/>
            <a:ahLst/>
            <a:cxnLst/>
            <a:rect r="r" b="b" t="t" l="l"/>
            <a:pathLst>
              <a:path h="7504698" w="9213358">
                <a:moveTo>
                  <a:pt x="0" y="0"/>
                </a:moveTo>
                <a:lnTo>
                  <a:pt x="9213358" y="0"/>
                </a:lnTo>
                <a:lnTo>
                  <a:pt x="9213358" y="7504698"/>
                </a:lnTo>
                <a:lnTo>
                  <a:pt x="0" y="7504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2575" y="1028700"/>
            <a:ext cx="15562849" cy="8179961"/>
            <a:chOff x="0" y="0"/>
            <a:chExt cx="5796956" cy="30469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96955" cy="3046927"/>
            </a:xfrm>
            <a:custGeom>
              <a:avLst/>
              <a:gdLst/>
              <a:ahLst/>
              <a:cxnLst/>
              <a:rect r="r" b="b" t="t" l="l"/>
              <a:pathLst>
                <a:path h="304692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46927"/>
                  </a:lnTo>
                  <a:lnTo>
                    <a:pt x="0" y="3046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83D6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5796956" cy="303740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92164" y="5268627"/>
            <a:ext cx="4971324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Planificación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12645" y="5133975"/>
            <a:ext cx="131661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139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12645" y="5892210"/>
            <a:ext cx="133386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12645" y="6654210"/>
            <a:ext cx="133386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2645" y="7416210"/>
            <a:ext cx="133386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02686" y="5133975"/>
            <a:ext cx="12133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02686" y="5892210"/>
            <a:ext cx="12133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2686" y="6654210"/>
            <a:ext cx="12133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02686" y="7416210"/>
            <a:ext cx="12133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8"/>
              </a:lnSpc>
            </a:pPr>
            <a:r>
              <a:rPr lang="en-US" b="true" sz="4348" spc="334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23461" y="5268627"/>
            <a:ext cx="417645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Introducción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23461" y="6071446"/>
            <a:ext cx="4176457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Fundamentación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23461" y="6867963"/>
            <a:ext cx="4176457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Objetivos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23461" y="7612705"/>
            <a:ext cx="4176457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Metodología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92164" y="6071446"/>
            <a:ext cx="4971324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Evidencias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92164" y="6867963"/>
            <a:ext cx="4971324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Herramientas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92164" y="7612705"/>
            <a:ext cx="4971324" cy="32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2174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Conclusión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88276" y="2529276"/>
            <a:ext cx="14111447" cy="145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5"/>
              </a:lnSpc>
            </a:pPr>
            <a:r>
              <a:rPr lang="en-US" b="true" sz="11307" spc="4681">
                <a:solidFill>
                  <a:srgbClr val="B48C5D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INDICE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715228" y="1298787"/>
            <a:ext cx="1830961" cy="183096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014915" y="756491"/>
            <a:ext cx="700314" cy="70031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7794460">
            <a:off x="447095" y="6758846"/>
            <a:ext cx="1830961" cy="183096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7794460">
            <a:off x="2030317" y="8721370"/>
            <a:ext cx="700314" cy="70031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4493816" y="4279305"/>
            <a:ext cx="9538737" cy="0"/>
          </a:xfrm>
          <a:prstGeom prst="line">
            <a:avLst/>
          </a:prstGeom>
          <a:ln cap="rnd" w="323850">
            <a:solidFill>
              <a:srgbClr val="283D6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0497" y="3813948"/>
            <a:ext cx="9583519" cy="9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b="true" sz="6383" spc="1174">
                <a:solidFill>
                  <a:srgbClr val="022A3D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0497" y="6320764"/>
            <a:ext cx="8025065" cy="237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022A3D"/>
                </a:solidFill>
                <a:latin typeface="Open Sans 2"/>
                <a:ea typeface="Open Sans 2"/>
                <a:cs typeface="Open Sans 2"/>
                <a:sym typeface="Open Sans 2"/>
              </a:rPr>
              <a:t>SPlanner es una herramienta de gestión de proyectos diseñada para equipos pequeños (PYMEs, startups e instituciones educativas) que necesitan organizar tareas de forma ágil, económica y automatizada.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3298" y="5393037"/>
            <a:ext cx="7066386" cy="44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3"/>
              </a:lnSpc>
              <a:spcBef>
                <a:spcPct val="0"/>
              </a:spcBef>
            </a:pPr>
            <a:r>
              <a:rPr lang="en-US" b="true" sz="2616" spc="57">
                <a:solidFill>
                  <a:srgbClr val="022A3D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SPlanner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7724685">
            <a:off x="11617639" y="6056519"/>
            <a:ext cx="10135766" cy="8256042"/>
          </a:xfrm>
          <a:custGeom>
            <a:avLst/>
            <a:gdLst/>
            <a:ahLst/>
            <a:cxnLst/>
            <a:rect r="r" b="b" t="t" l="l"/>
            <a:pathLst>
              <a:path h="8256042" w="10135766">
                <a:moveTo>
                  <a:pt x="0" y="0"/>
                </a:moveTo>
                <a:lnTo>
                  <a:pt x="10135766" y="0"/>
                </a:lnTo>
                <a:lnTo>
                  <a:pt x="10135766" y="8256042"/>
                </a:lnTo>
                <a:lnTo>
                  <a:pt x="0" y="8256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732322" y="1513116"/>
            <a:ext cx="5953200" cy="7310859"/>
            <a:chOff x="0" y="0"/>
            <a:chExt cx="922307" cy="1132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2306" cy="1132643"/>
            </a:xfrm>
            <a:custGeom>
              <a:avLst/>
              <a:gdLst/>
              <a:ahLst/>
              <a:cxnLst/>
              <a:rect r="r" b="b" t="t" l="l"/>
              <a:pathLst>
                <a:path h="1132643" w="922306">
                  <a:moveTo>
                    <a:pt x="0" y="0"/>
                  </a:moveTo>
                  <a:lnTo>
                    <a:pt x="922306" y="0"/>
                  </a:lnTo>
                  <a:lnTo>
                    <a:pt x="922306" y="1132643"/>
                  </a:lnTo>
                  <a:lnTo>
                    <a:pt x="0" y="1132643"/>
                  </a:lnTo>
                  <a:close/>
                </a:path>
              </a:pathLst>
            </a:custGeom>
            <a:blipFill>
              <a:blip r:embed="rId4"/>
              <a:stretch>
                <a:fillRect l="-42161" t="0" r="-42161" b="0"/>
              </a:stretch>
            </a:blipFill>
            <a:ln w="133350" cap="sq">
              <a:solidFill>
                <a:srgbClr val="B48C5D"/>
              </a:solidFill>
              <a:prstDash val="solid"/>
              <a:miter/>
            </a:ln>
          </p:spPr>
        </p:sp>
      </p:grpSp>
      <p:sp>
        <p:nvSpPr>
          <p:cNvPr name="AutoShape 8" id="8"/>
          <p:cNvSpPr/>
          <p:nvPr/>
        </p:nvSpPr>
        <p:spPr>
          <a:xfrm>
            <a:off x="13190662" y="1028700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85509" y="6345081"/>
            <a:ext cx="2608764" cy="799006"/>
            <a:chOff x="0" y="0"/>
            <a:chExt cx="13269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6900" cy="406400"/>
            </a:xfrm>
            <a:custGeom>
              <a:avLst/>
              <a:gdLst/>
              <a:ahLst/>
              <a:cxnLst/>
              <a:rect r="r" b="b" t="t" l="l"/>
              <a:pathLst>
                <a:path h="406400" w="1326900">
                  <a:moveTo>
                    <a:pt x="1123700" y="0"/>
                  </a:moveTo>
                  <a:cubicBezTo>
                    <a:pt x="1235925" y="0"/>
                    <a:pt x="1326900" y="90976"/>
                    <a:pt x="1326900" y="203200"/>
                  </a:cubicBezTo>
                  <a:cubicBezTo>
                    <a:pt x="1326900" y="315424"/>
                    <a:pt x="1235925" y="406400"/>
                    <a:pt x="11237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83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69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816885" y="1417902"/>
            <a:ext cx="937149" cy="4427463"/>
            <a:chOff x="0" y="0"/>
            <a:chExt cx="660400" cy="3119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119992"/>
            </a:xfrm>
            <a:custGeom>
              <a:avLst/>
              <a:gdLst/>
              <a:ahLst/>
              <a:cxnLst/>
              <a:rect r="r" b="b" t="t" l="l"/>
              <a:pathLst>
                <a:path h="3119992" w="660400">
                  <a:moveTo>
                    <a:pt x="220252" y="3100923"/>
                  </a:moveTo>
                  <a:cubicBezTo>
                    <a:pt x="254109" y="3112436"/>
                    <a:pt x="292600" y="3119992"/>
                    <a:pt x="330378" y="3119992"/>
                  </a:cubicBezTo>
                  <a:cubicBezTo>
                    <a:pt x="368157" y="3119992"/>
                    <a:pt x="404509" y="3113515"/>
                    <a:pt x="438009" y="3102001"/>
                  </a:cubicBezTo>
                  <a:cubicBezTo>
                    <a:pt x="438723" y="3101641"/>
                    <a:pt x="439435" y="3101641"/>
                    <a:pt x="440148" y="3101282"/>
                  </a:cubicBezTo>
                  <a:cubicBezTo>
                    <a:pt x="565955" y="3055227"/>
                    <a:pt x="658618" y="2933613"/>
                    <a:pt x="660400" y="27402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38207"/>
                  </a:lnTo>
                  <a:cubicBezTo>
                    <a:pt x="1782" y="2934332"/>
                    <a:pt x="93019" y="3055947"/>
                    <a:pt x="220252" y="3100923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0400" cy="303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518667">
            <a:off x="6503267" y="3063172"/>
            <a:ext cx="1136923" cy="11369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22A3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447377" y="1417902"/>
            <a:ext cx="937149" cy="4427463"/>
            <a:chOff x="0" y="0"/>
            <a:chExt cx="660400" cy="3119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19992"/>
            </a:xfrm>
            <a:custGeom>
              <a:avLst/>
              <a:gdLst/>
              <a:ahLst/>
              <a:cxnLst/>
              <a:rect r="r" b="b" t="t" l="l"/>
              <a:pathLst>
                <a:path h="3119992" w="660400">
                  <a:moveTo>
                    <a:pt x="220252" y="3100923"/>
                  </a:moveTo>
                  <a:cubicBezTo>
                    <a:pt x="254109" y="3112436"/>
                    <a:pt x="292600" y="3119992"/>
                    <a:pt x="330378" y="3119992"/>
                  </a:cubicBezTo>
                  <a:cubicBezTo>
                    <a:pt x="368157" y="3119992"/>
                    <a:pt x="404509" y="3113515"/>
                    <a:pt x="438009" y="3102001"/>
                  </a:cubicBezTo>
                  <a:cubicBezTo>
                    <a:pt x="438723" y="3101641"/>
                    <a:pt x="439435" y="3101641"/>
                    <a:pt x="440148" y="3101282"/>
                  </a:cubicBezTo>
                  <a:cubicBezTo>
                    <a:pt x="565955" y="3055227"/>
                    <a:pt x="658618" y="2933613"/>
                    <a:pt x="660400" y="27402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38207"/>
                  </a:lnTo>
                  <a:cubicBezTo>
                    <a:pt x="1782" y="2934332"/>
                    <a:pt x="93019" y="3055947"/>
                    <a:pt x="220252" y="3100923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0400" cy="303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518667">
            <a:off x="12249435" y="3126017"/>
            <a:ext cx="1075126" cy="107512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22A3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0713" lIns="60713" bIns="60713" rIns="6071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3186393" y="1417902"/>
            <a:ext cx="937149" cy="4427463"/>
            <a:chOff x="0" y="0"/>
            <a:chExt cx="660400" cy="3119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3119992"/>
            </a:xfrm>
            <a:custGeom>
              <a:avLst/>
              <a:gdLst/>
              <a:ahLst/>
              <a:cxnLst/>
              <a:rect r="r" b="b" t="t" l="l"/>
              <a:pathLst>
                <a:path h="3119992" w="660400">
                  <a:moveTo>
                    <a:pt x="220252" y="3100923"/>
                  </a:moveTo>
                  <a:cubicBezTo>
                    <a:pt x="254109" y="3112436"/>
                    <a:pt x="292600" y="3119992"/>
                    <a:pt x="330378" y="3119992"/>
                  </a:cubicBezTo>
                  <a:cubicBezTo>
                    <a:pt x="368157" y="3119992"/>
                    <a:pt x="404509" y="3113515"/>
                    <a:pt x="438009" y="3102001"/>
                  </a:cubicBezTo>
                  <a:cubicBezTo>
                    <a:pt x="438723" y="3101641"/>
                    <a:pt x="439435" y="3101641"/>
                    <a:pt x="440148" y="3101282"/>
                  </a:cubicBezTo>
                  <a:cubicBezTo>
                    <a:pt x="565955" y="3055227"/>
                    <a:pt x="658618" y="2933613"/>
                    <a:pt x="660400" y="27402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38207"/>
                  </a:lnTo>
                  <a:cubicBezTo>
                    <a:pt x="1782" y="2934332"/>
                    <a:pt x="93019" y="3055947"/>
                    <a:pt x="220252" y="3100923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60400" cy="303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518667">
            <a:off x="787737" y="3063172"/>
            <a:ext cx="1136923" cy="11369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22A3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722676" y="3239443"/>
            <a:ext cx="668823" cy="735705"/>
          </a:xfrm>
          <a:custGeom>
            <a:avLst/>
            <a:gdLst/>
            <a:ahLst/>
            <a:cxnLst/>
            <a:rect r="r" b="b" t="t" l="l"/>
            <a:pathLst>
              <a:path h="735705" w="668823">
                <a:moveTo>
                  <a:pt x="0" y="0"/>
                </a:moveTo>
                <a:lnTo>
                  <a:pt x="668823" y="0"/>
                </a:lnTo>
                <a:lnTo>
                  <a:pt x="668823" y="735704"/>
                </a:lnTo>
                <a:lnTo>
                  <a:pt x="0" y="73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9641" y="3136921"/>
            <a:ext cx="712096" cy="936969"/>
          </a:xfrm>
          <a:custGeom>
            <a:avLst/>
            <a:gdLst/>
            <a:ahLst/>
            <a:cxnLst/>
            <a:rect r="r" b="b" t="t" l="l"/>
            <a:pathLst>
              <a:path h="936969" w="712096">
                <a:moveTo>
                  <a:pt x="0" y="0"/>
                </a:moveTo>
                <a:lnTo>
                  <a:pt x="712096" y="0"/>
                </a:lnTo>
                <a:lnTo>
                  <a:pt x="712096" y="936969"/>
                </a:lnTo>
                <a:lnTo>
                  <a:pt x="0" y="936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23943" y="3293844"/>
            <a:ext cx="577234" cy="780046"/>
          </a:xfrm>
          <a:custGeom>
            <a:avLst/>
            <a:gdLst/>
            <a:ahLst/>
            <a:cxnLst/>
            <a:rect r="r" b="b" t="t" l="l"/>
            <a:pathLst>
              <a:path h="780046" w="577234">
                <a:moveTo>
                  <a:pt x="0" y="0"/>
                </a:moveTo>
                <a:lnTo>
                  <a:pt x="577234" y="0"/>
                </a:lnTo>
                <a:lnTo>
                  <a:pt x="577234" y="780046"/>
                </a:lnTo>
                <a:lnTo>
                  <a:pt x="0" y="780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91737" y="3462590"/>
            <a:ext cx="4061255" cy="4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RELEVANCIA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93138" y="3450549"/>
            <a:ext cx="3956917" cy="38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b="true" sz="23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COMPETENCIAS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6872" y="1338107"/>
            <a:ext cx="16614255" cy="100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8"/>
              </a:lnSpc>
            </a:pPr>
            <a:r>
              <a:rPr lang="en-US" b="true" sz="6821" spc="1030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FUNDAMENTACIÓN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0308" y="6622257"/>
            <a:ext cx="2311144" cy="2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IMPORTANCIA</a:t>
            </a:r>
          </a:p>
        </p:txBody>
      </p:sp>
      <p:grpSp>
        <p:nvGrpSpPr>
          <p:cNvPr name="Group 30" id="30"/>
          <p:cNvGrpSpPr/>
          <p:nvPr/>
        </p:nvGrpSpPr>
        <p:grpSpPr>
          <a:xfrm rot="-10800000">
            <a:off x="3601528" y="6356327"/>
            <a:ext cx="2608764" cy="799006"/>
            <a:chOff x="0" y="0"/>
            <a:chExt cx="1326900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26900" cy="406400"/>
            </a:xfrm>
            <a:custGeom>
              <a:avLst/>
              <a:gdLst/>
              <a:ahLst/>
              <a:cxnLst/>
              <a:rect r="r" b="b" t="t" l="l"/>
              <a:pathLst>
                <a:path h="406400" w="1326900">
                  <a:moveTo>
                    <a:pt x="1123700" y="0"/>
                  </a:moveTo>
                  <a:cubicBezTo>
                    <a:pt x="1235925" y="0"/>
                    <a:pt x="1326900" y="90976"/>
                    <a:pt x="1326900" y="203200"/>
                  </a:cubicBezTo>
                  <a:cubicBezTo>
                    <a:pt x="1326900" y="315424"/>
                    <a:pt x="1235925" y="406400"/>
                    <a:pt x="11237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83D6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269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646269" y="6616945"/>
            <a:ext cx="2504691" cy="28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NECESIDAD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05675" y="7321809"/>
            <a:ext cx="2099521" cy="240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"/>
              </a:lnSpc>
            </a:pPr>
            <a:r>
              <a:rPr lang="en-US" sz="1398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Accesibilidad: Planes freemium y de bajo costo (&lt; $5/mes).</a:t>
            </a:r>
          </a:p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Simplicidad: Interfaz intuitiva para usuarios no técnicos.</a:t>
            </a:r>
          </a:p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Automatización: IA que trabaja en español para generar contenido y insights.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5689" y="4376543"/>
            <a:ext cx="4408792" cy="114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</a:pPr>
            <a:r>
              <a:rPr lang="en-US" sz="1596" spc="67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SPlanner es relevante porque resuelve tres problemas clave: el alto costo de herramientas ágiles, la complejidad que ahuyenta a usuarios no técnicos, y la falta de automatización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80121" y="4539272"/>
            <a:ext cx="4419070" cy="68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</a:pPr>
            <a:r>
              <a:rPr lang="en-US" sz="1596" spc="67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Capacidad para diagnosticar problemas organizacionales y diseñar soluciones técnicas adaptadas a contextos reales.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23943" y="4416044"/>
            <a:ext cx="4457358" cy="93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6"/>
              </a:lnSpc>
            </a:pPr>
            <a:r>
              <a:rPr lang="en-US" sz="1596" spc="67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El tiempo en el cual se debe de desarrollar el proyecto es dentro de 16-18 semanas y es tiempo suficiente para realizar un MVP del proyecto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63079" y="3213806"/>
            <a:ext cx="3905745" cy="7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b="true" sz="23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FACTIBILIDAD DE DESARROLLO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0390" y="7296487"/>
            <a:ext cx="2631138" cy="180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Potencia la productividad: La automatización con IA  </a:t>
            </a:r>
          </a:p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Responde a un mercado desatendido: No existen soluciones que combinen simplicidad, IA y bajo costo a los usurios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52284" y="6628339"/>
            <a:ext cx="5074744" cy="340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"/>
              </a:lnSpc>
            </a:pPr>
            <a:r>
              <a:rPr lang="en-US" sz="1400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Desarrollo de Software con Impacto Social</a:t>
            </a:r>
            <a:r>
              <a:rPr lang="en-US" sz="1400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 Crear herramientas tecnológicas accesibles que resuelvan problemas reales, especialmente para sectores con recursos limitados (PYMEs, educación).</a:t>
            </a:r>
          </a:p>
          <a:p>
            <a:pPr algn="l">
              <a:lnSpc>
                <a:spcPts val="1610"/>
              </a:lnSpc>
            </a:pPr>
          </a:p>
          <a:p>
            <a:pPr algn="l">
              <a:lnSpc>
                <a:spcPts val="1610"/>
              </a:lnSpc>
            </a:pPr>
            <a:r>
              <a:rPr lang="en-US" sz="1400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400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nteligencia Artificial Aplicada: </a:t>
            </a:r>
            <a:r>
              <a:rPr lang="en-US" sz="1400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 Explorar cómo la IA puede optimizar procesos cotidianos, como la gestión de tareas o la documentación automática.</a:t>
            </a:r>
          </a:p>
          <a:p>
            <a:pPr algn="l">
              <a:lnSpc>
                <a:spcPts val="1610"/>
              </a:lnSpc>
            </a:pPr>
          </a:p>
          <a:p>
            <a:pPr algn="l">
              <a:lnSpc>
                <a:spcPts val="1610"/>
              </a:lnSpc>
            </a:pPr>
            <a:r>
              <a:rPr lang="en-US" sz="1400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Innovación en Productos Digitales:</a:t>
            </a:r>
            <a:r>
              <a:rPr lang="en-US" sz="1400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 Diseñar soluciones intuitivas y escalables, combinando usabilidad con tecnología actual.</a:t>
            </a:r>
          </a:p>
          <a:p>
            <a:pPr algn="l">
              <a:lnSpc>
                <a:spcPts val="1610"/>
              </a:lnSpc>
            </a:pPr>
          </a:p>
          <a:p>
            <a:pPr algn="l">
              <a:lnSpc>
                <a:spcPts val="1610"/>
              </a:lnSpc>
            </a:pPr>
            <a:r>
              <a:rPr lang="en-US" sz="1400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Emprendimiento Tecnológico: </a:t>
            </a:r>
            <a:r>
              <a:rPr lang="en-US" sz="1400">
                <a:solidFill>
                  <a:srgbClr val="022A3D"/>
                </a:solidFill>
                <a:latin typeface="Open Sans 1"/>
                <a:ea typeface="Open Sans 1"/>
                <a:cs typeface="Open Sans 1"/>
                <a:sym typeface="Open Sans 1"/>
              </a:rPr>
              <a:t>Desarrollar proyectos que puedan convertirse en productos comercializables, con modelos de negocio sostenibles.</a:t>
            </a:r>
          </a:p>
          <a:p>
            <a:pPr algn="l">
              <a:lnSpc>
                <a:spcPts val="161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5311160" y="7354925"/>
            <a:ext cx="2339450" cy="160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"/>
              </a:lnSpc>
            </a:pPr>
            <a:r>
              <a:rPr lang="en-US" sz="1398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-Tecnologías open source</a:t>
            </a:r>
          </a:p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-Visualización del trabajo</a:t>
            </a:r>
          </a:p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-Mayor eficiencia</a:t>
            </a:r>
          </a:p>
          <a:p>
            <a:pPr algn="l">
              <a:lnSpc>
                <a:spcPts val="1608"/>
              </a:lnSpc>
            </a:pPr>
          </a:p>
          <a:p>
            <a:pPr algn="l">
              <a:lnSpc>
                <a:spcPts val="1608"/>
              </a:lnSpc>
            </a:pPr>
            <a:r>
              <a:rPr lang="en-US" sz="1398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-Transparencia y colaboración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496712" y="7362833"/>
            <a:ext cx="2099521" cy="20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"/>
              </a:lnSpc>
            </a:pPr>
            <a:r>
              <a:rPr lang="en-US" sz="1398" b="true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Presupuesto</a:t>
            </a:r>
          </a:p>
        </p:txBody>
      </p:sp>
      <p:grpSp>
        <p:nvGrpSpPr>
          <p:cNvPr name="Group 43" id="43"/>
          <p:cNvGrpSpPr/>
          <p:nvPr/>
        </p:nvGrpSpPr>
        <p:grpSpPr>
          <a:xfrm rot="-10800000">
            <a:off x="7839618" y="5557321"/>
            <a:ext cx="2608764" cy="799006"/>
            <a:chOff x="0" y="0"/>
            <a:chExt cx="1326900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26900" cy="406400"/>
            </a:xfrm>
            <a:custGeom>
              <a:avLst/>
              <a:gdLst/>
              <a:ahLst/>
              <a:cxnLst/>
              <a:rect r="r" b="b" t="t" l="l"/>
              <a:pathLst>
                <a:path h="406400" w="1326900">
                  <a:moveTo>
                    <a:pt x="1123700" y="0"/>
                  </a:moveTo>
                  <a:cubicBezTo>
                    <a:pt x="1235925" y="0"/>
                    <a:pt x="1326900" y="90976"/>
                    <a:pt x="1326900" y="203200"/>
                  </a:cubicBezTo>
                  <a:cubicBezTo>
                    <a:pt x="1326900" y="315424"/>
                    <a:pt x="1235925" y="406400"/>
                    <a:pt x="11237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3269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7988428" y="5645293"/>
            <a:ext cx="2311144" cy="59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INTERESES PROFESIONALES</a:t>
            </a:r>
          </a:p>
        </p:txBody>
      </p:sp>
      <p:grpSp>
        <p:nvGrpSpPr>
          <p:cNvPr name="Group 47" id="47"/>
          <p:cNvGrpSpPr/>
          <p:nvPr/>
        </p:nvGrpSpPr>
        <p:grpSpPr>
          <a:xfrm rot="-10800000">
            <a:off x="12285161" y="6322588"/>
            <a:ext cx="2608764" cy="799006"/>
            <a:chOff x="0" y="0"/>
            <a:chExt cx="1326900" cy="4064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26900" cy="406400"/>
            </a:xfrm>
            <a:custGeom>
              <a:avLst/>
              <a:gdLst/>
              <a:ahLst/>
              <a:cxnLst/>
              <a:rect r="r" b="b" t="t" l="l"/>
              <a:pathLst>
                <a:path h="406400" w="1326900">
                  <a:moveTo>
                    <a:pt x="1123700" y="0"/>
                  </a:moveTo>
                  <a:cubicBezTo>
                    <a:pt x="1235925" y="0"/>
                    <a:pt x="1326900" y="90976"/>
                    <a:pt x="1326900" y="203200"/>
                  </a:cubicBezTo>
                  <a:cubicBezTo>
                    <a:pt x="1326900" y="315424"/>
                    <a:pt x="1235925" y="406400"/>
                    <a:pt x="11237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BEB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3269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419960" y="6599764"/>
            <a:ext cx="2311144" cy="28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LIMITACIONES</a:t>
            </a:r>
          </a:p>
        </p:txBody>
      </p:sp>
      <p:grpSp>
        <p:nvGrpSpPr>
          <p:cNvPr name="Group 51" id="51"/>
          <p:cNvGrpSpPr/>
          <p:nvPr/>
        </p:nvGrpSpPr>
        <p:grpSpPr>
          <a:xfrm rot="-10800000">
            <a:off x="15101179" y="6333835"/>
            <a:ext cx="2608764" cy="799006"/>
            <a:chOff x="0" y="0"/>
            <a:chExt cx="1326900" cy="4064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326900" cy="406400"/>
            </a:xfrm>
            <a:custGeom>
              <a:avLst/>
              <a:gdLst/>
              <a:ahLst/>
              <a:cxnLst/>
              <a:rect r="r" b="b" t="t" l="l"/>
              <a:pathLst>
                <a:path h="406400" w="1326900">
                  <a:moveTo>
                    <a:pt x="1123700" y="0"/>
                  </a:moveTo>
                  <a:cubicBezTo>
                    <a:pt x="1235925" y="0"/>
                    <a:pt x="1326900" y="90976"/>
                    <a:pt x="1326900" y="203200"/>
                  </a:cubicBezTo>
                  <a:cubicBezTo>
                    <a:pt x="1326900" y="315424"/>
                    <a:pt x="1235925" y="406400"/>
                    <a:pt x="11237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BEB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3269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5145920" y="6594452"/>
            <a:ext cx="2504691" cy="28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>
                <a:solidFill>
                  <a:srgbClr val="022A3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FORTALEZAS</a:t>
            </a:r>
          </a:p>
        </p:txBody>
      </p:sp>
      <p:sp>
        <p:nvSpPr>
          <p:cNvPr name="AutoShape 55" id="55"/>
          <p:cNvSpPr/>
          <p:nvPr/>
        </p:nvSpPr>
        <p:spPr>
          <a:xfrm flipH="true" flipV="true">
            <a:off x="2089891" y="6345081"/>
            <a:ext cx="2816019" cy="11246"/>
          </a:xfrm>
          <a:prstGeom prst="line">
            <a:avLst/>
          </a:prstGeom>
          <a:ln cap="flat" w="38100">
            <a:solidFill>
              <a:srgbClr val="022A3D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13630029" y="6345081"/>
            <a:ext cx="2816019" cy="11246"/>
          </a:xfrm>
          <a:prstGeom prst="line">
            <a:avLst/>
          </a:prstGeom>
          <a:ln cap="flat" w="38100">
            <a:solidFill>
              <a:srgbClr val="022A3D"/>
            </a:solidFill>
            <a:prstDash val="solid"/>
            <a:headEnd type="triangle" len="med" w="lg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3707" y="3561504"/>
            <a:ext cx="2498868" cy="2498868"/>
            <a:chOff x="0" y="0"/>
            <a:chExt cx="3331824" cy="3331824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B48C5D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408917" y="466286"/>
              <a:ext cx="2505689" cy="250568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9235425" y="3561504"/>
            <a:ext cx="2498868" cy="2498868"/>
            <a:chOff x="0" y="0"/>
            <a:chExt cx="3331824" cy="3331824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54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D6BBA6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86640" y="461273"/>
              <a:ext cx="2510702" cy="251070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9235425" y="6191564"/>
            <a:ext cx="2498868" cy="2498868"/>
            <a:chOff x="0" y="0"/>
            <a:chExt cx="3331824" cy="3331824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-108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B48C5D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374877" y="374877"/>
              <a:ext cx="2530206" cy="253020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6553707" y="6191564"/>
            <a:ext cx="2521050" cy="2521050"/>
            <a:chOff x="0" y="0"/>
            <a:chExt cx="3361401" cy="3361401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-5400000">
              <a:off x="0" y="0"/>
              <a:ext cx="3361401" cy="3361401"/>
              <a:chOff x="0" y="0"/>
              <a:chExt cx="14400530" cy="1440053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D6BBA6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408917" y="443611"/>
              <a:ext cx="2508873" cy="250887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7323829" y="4195991"/>
            <a:ext cx="952399" cy="1411913"/>
          </a:xfrm>
          <a:custGeom>
            <a:avLst/>
            <a:gdLst/>
            <a:ahLst/>
            <a:cxnLst/>
            <a:rect r="r" b="b" t="t" l="l"/>
            <a:pathLst>
              <a:path h="1411913" w="952399">
                <a:moveTo>
                  <a:pt x="0" y="0"/>
                </a:moveTo>
                <a:lnTo>
                  <a:pt x="952400" y="0"/>
                </a:lnTo>
                <a:lnTo>
                  <a:pt x="952400" y="1411913"/>
                </a:lnTo>
                <a:lnTo>
                  <a:pt x="0" y="141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968395" y="6857927"/>
            <a:ext cx="1047406" cy="1166140"/>
          </a:xfrm>
          <a:custGeom>
            <a:avLst/>
            <a:gdLst/>
            <a:ahLst/>
            <a:cxnLst/>
            <a:rect r="r" b="b" t="t" l="l"/>
            <a:pathLst>
              <a:path h="1166140" w="1047406">
                <a:moveTo>
                  <a:pt x="0" y="0"/>
                </a:moveTo>
                <a:lnTo>
                  <a:pt x="1047405" y="0"/>
                </a:lnTo>
                <a:lnTo>
                  <a:pt x="1047405" y="1166140"/>
                </a:lnTo>
                <a:lnTo>
                  <a:pt x="0" y="116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009650" y="4312945"/>
            <a:ext cx="973317" cy="1112940"/>
          </a:xfrm>
          <a:custGeom>
            <a:avLst/>
            <a:gdLst/>
            <a:ahLst/>
            <a:cxnLst/>
            <a:rect r="r" b="b" t="t" l="l"/>
            <a:pathLst>
              <a:path h="1112940" w="973317">
                <a:moveTo>
                  <a:pt x="0" y="0"/>
                </a:moveTo>
                <a:lnTo>
                  <a:pt x="973317" y="0"/>
                </a:lnTo>
                <a:lnTo>
                  <a:pt x="973317" y="1112941"/>
                </a:lnTo>
                <a:lnTo>
                  <a:pt x="0" y="1112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275352" y="6848491"/>
            <a:ext cx="1049354" cy="1233215"/>
          </a:xfrm>
          <a:custGeom>
            <a:avLst/>
            <a:gdLst/>
            <a:ahLst/>
            <a:cxnLst/>
            <a:rect r="r" b="b" t="t" l="l"/>
            <a:pathLst>
              <a:path h="1233215" w="1049354">
                <a:moveTo>
                  <a:pt x="0" y="0"/>
                </a:moveTo>
                <a:lnTo>
                  <a:pt x="1049354" y="0"/>
                </a:lnTo>
                <a:lnTo>
                  <a:pt x="1049354" y="1233215"/>
                </a:lnTo>
                <a:lnTo>
                  <a:pt x="0" y="12332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117997" y="462421"/>
            <a:ext cx="14052006" cy="128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9"/>
              </a:lnSpc>
            </a:pPr>
            <a:r>
              <a:rPr lang="en-US" b="true" sz="9494" spc="3285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OBJETIVOS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94183" y="3513879"/>
            <a:ext cx="3071543" cy="34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01. Accesibilidad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39939" y="3513879"/>
            <a:ext cx="3418129" cy="34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03. Escalabilidad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98949" y="6421974"/>
            <a:ext cx="3359119" cy="34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04. Automatización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94183" y="6421974"/>
            <a:ext cx="3071543" cy="34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02. Organización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94183" y="4005731"/>
            <a:ext cx="2689114" cy="137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Ofrecer una plataforma accesible y con una interfaz intuitiva para reducir  grandes cantidades de informacion.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94183" y="7067664"/>
            <a:ext cx="2933584" cy="107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Facilitar la gestión de tareas, roles, permisos y flujos de trabajo mediante un tablero Kanban intuitivo.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39939" y="4005731"/>
            <a:ext cx="2699178" cy="161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Entregar un MVP(Producto mínimo viable) funcional que pueda evolucionar en el futuro con más funcionalidades e integraciones.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98949" y="7067664"/>
            <a:ext cx="2787064" cy="13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Utilizar IA para automatizar tareas repetidas como la generación de documentos,  seguimiento de avances o resumen de información.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51447" y="1748775"/>
            <a:ext cx="14367955" cy="99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52" spc="8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Desarrollar una herramienta digital de gestión de proyectos basada en la metodología Kanban, con el valor agregado de la integración de Inteligencia Artificial (IA), dirigida específicamente a PYMEs, startups y grupos educativos.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305" y="1298787"/>
            <a:ext cx="15562849" cy="8179961"/>
            <a:chOff x="0" y="0"/>
            <a:chExt cx="5796956" cy="3046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6955" cy="3046927"/>
            </a:xfrm>
            <a:custGeom>
              <a:avLst/>
              <a:gdLst/>
              <a:ahLst/>
              <a:cxnLst/>
              <a:rect r="r" b="b" t="t" l="l"/>
              <a:pathLst>
                <a:path h="304692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46927"/>
                  </a:lnTo>
                  <a:lnTo>
                    <a:pt x="0" y="30469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83D6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796956" cy="303740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32068">
            <a:off x="12558574" y="-4180257"/>
            <a:ext cx="9213358" cy="7504698"/>
          </a:xfrm>
          <a:custGeom>
            <a:avLst/>
            <a:gdLst/>
            <a:ahLst/>
            <a:cxnLst/>
            <a:rect r="r" b="b" t="t" l="l"/>
            <a:pathLst>
              <a:path h="7504698" w="9213358">
                <a:moveTo>
                  <a:pt x="0" y="0"/>
                </a:moveTo>
                <a:lnTo>
                  <a:pt x="9213358" y="0"/>
                </a:lnTo>
                <a:lnTo>
                  <a:pt x="9213358" y="7504698"/>
                </a:lnTo>
                <a:lnTo>
                  <a:pt x="0" y="7504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374707" y="5491116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715228" y="1298787"/>
            <a:ext cx="1830961" cy="18309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014915" y="756491"/>
            <a:ext cx="700314" cy="7003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9025386" y="2799153"/>
            <a:ext cx="746649" cy="3527465"/>
            <a:chOff x="0" y="0"/>
            <a:chExt cx="660400" cy="3119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19992"/>
            </a:xfrm>
            <a:custGeom>
              <a:avLst/>
              <a:gdLst/>
              <a:ahLst/>
              <a:cxnLst/>
              <a:rect r="r" b="b" t="t" l="l"/>
              <a:pathLst>
                <a:path h="3119992" w="660400">
                  <a:moveTo>
                    <a:pt x="220252" y="3100923"/>
                  </a:moveTo>
                  <a:cubicBezTo>
                    <a:pt x="254109" y="3112436"/>
                    <a:pt x="292600" y="3119992"/>
                    <a:pt x="330378" y="3119992"/>
                  </a:cubicBezTo>
                  <a:cubicBezTo>
                    <a:pt x="368157" y="3119992"/>
                    <a:pt x="404509" y="3113515"/>
                    <a:pt x="438009" y="3102001"/>
                  </a:cubicBezTo>
                  <a:cubicBezTo>
                    <a:pt x="438723" y="3101641"/>
                    <a:pt x="439435" y="3101641"/>
                    <a:pt x="440148" y="3101282"/>
                  </a:cubicBezTo>
                  <a:cubicBezTo>
                    <a:pt x="565955" y="3055227"/>
                    <a:pt x="658618" y="2933613"/>
                    <a:pt x="660400" y="27402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38207"/>
                  </a:lnTo>
                  <a:cubicBezTo>
                    <a:pt x="1782" y="2934332"/>
                    <a:pt x="93019" y="3055947"/>
                    <a:pt x="220252" y="3100923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60400" cy="303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518667">
            <a:off x="6763509" y="3962477"/>
            <a:ext cx="1136923" cy="11369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22A3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400000">
            <a:off x="14207938" y="2831100"/>
            <a:ext cx="746649" cy="3527465"/>
            <a:chOff x="0" y="0"/>
            <a:chExt cx="660400" cy="31199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19992"/>
            </a:xfrm>
            <a:custGeom>
              <a:avLst/>
              <a:gdLst/>
              <a:ahLst/>
              <a:cxnLst/>
              <a:rect r="r" b="b" t="t" l="l"/>
              <a:pathLst>
                <a:path h="3119992" w="660400">
                  <a:moveTo>
                    <a:pt x="220252" y="3100923"/>
                  </a:moveTo>
                  <a:cubicBezTo>
                    <a:pt x="254109" y="3112436"/>
                    <a:pt x="292600" y="3119992"/>
                    <a:pt x="330378" y="3119992"/>
                  </a:cubicBezTo>
                  <a:cubicBezTo>
                    <a:pt x="368157" y="3119992"/>
                    <a:pt x="404509" y="3113515"/>
                    <a:pt x="438009" y="3102001"/>
                  </a:cubicBezTo>
                  <a:cubicBezTo>
                    <a:pt x="438723" y="3101641"/>
                    <a:pt x="439435" y="3101641"/>
                    <a:pt x="440148" y="3101282"/>
                  </a:cubicBezTo>
                  <a:cubicBezTo>
                    <a:pt x="565955" y="3055227"/>
                    <a:pt x="658618" y="2933613"/>
                    <a:pt x="660400" y="27402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38207"/>
                  </a:lnTo>
                  <a:cubicBezTo>
                    <a:pt x="1782" y="2934332"/>
                    <a:pt x="93019" y="3055947"/>
                    <a:pt x="220252" y="3100923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60400" cy="303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518667">
            <a:off x="12076025" y="4025322"/>
            <a:ext cx="1075126" cy="107512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22A3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0713" lIns="60713" bIns="60713" rIns="6071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3707214" y="2799153"/>
            <a:ext cx="746649" cy="3527465"/>
            <a:chOff x="0" y="0"/>
            <a:chExt cx="660400" cy="311999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19992"/>
            </a:xfrm>
            <a:custGeom>
              <a:avLst/>
              <a:gdLst/>
              <a:ahLst/>
              <a:cxnLst/>
              <a:rect r="r" b="b" t="t" l="l"/>
              <a:pathLst>
                <a:path h="3119992" w="660400">
                  <a:moveTo>
                    <a:pt x="220252" y="3100923"/>
                  </a:moveTo>
                  <a:cubicBezTo>
                    <a:pt x="254109" y="3112436"/>
                    <a:pt x="292600" y="3119992"/>
                    <a:pt x="330378" y="3119992"/>
                  </a:cubicBezTo>
                  <a:cubicBezTo>
                    <a:pt x="368157" y="3119992"/>
                    <a:pt x="404509" y="3113515"/>
                    <a:pt x="438009" y="3102001"/>
                  </a:cubicBezTo>
                  <a:cubicBezTo>
                    <a:pt x="438723" y="3101641"/>
                    <a:pt x="439435" y="3101641"/>
                    <a:pt x="440148" y="3101282"/>
                  </a:cubicBezTo>
                  <a:cubicBezTo>
                    <a:pt x="565955" y="3055227"/>
                    <a:pt x="658618" y="2933613"/>
                    <a:pt x="660400" y="27402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38207"/>
                  </a:lnTo>
                  <a:cubicBezTo>
                    <a:pt x="1782" y="2934332"/>
                    <a:pt x="93019" y="3055947"/>
                    <a:pt x="220252" y="3100923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60400" cy="3031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518667">
            <a:off x="1647530" y="4026370"/>
            <a:ext cx="1136923" cy="11369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22A3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6982919" y="4138748"/>
            <a:ext cx="668823" cy="735705"/>
          </a:xfrm>
          <a:custGeom>
            <a:avLst/>
            <a:gdLst/>
            <a:ahLst/>
            <a:cxnLst/>
            <a:rect r="r" b="b" t="t" l="l"/>
            <a:pathLst>
              <a:path h="735705" w="668823">
                <a:moveTo>
                  <a:pt x="0" y="0"/>
                </a:moveTo>
                <a:lnTo>
                  <a:pt x="668822" y="0"/>
                </a:lnTo>
                <a:lnTo>
                  <a:pt x="668822" y="735705"/>
                </a:lnTo>
                <a:lnTo>
                  <a:pt x="0" y="735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061825" y="5773909"/>
            <a:ext cx="2653404" cy="2641611"/>
          </a:xfrm>
          <a:custGeom>
            <a:avLst/>
            <a:gdLst/>
            <a:ahLst/>
            <a:cxnLst/>
            <a:rect r="r" b="b" t="t" l="l"/>
            <a:pathLst>
              <a:path h="2641611" w="2653404">
                <a:moveTo>
                  <a:pt x="0" y="0"/>
                </a:moveTo>
                <a:lnTo>
                  <a:pt x="2653403" y="0"/>
                </a:lnTo>
                <a:lnTo>
                  <a:pt x="2653403" y="2641611"/>
                </a:lnTo>
                <a:lnTo>
                  <a:pt x="0" y="2641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719155" y="5748374"/>
            <a:ext cx="2677148" cy="2641611"/>
          </a:xfrm>
          <a:custGeom>
            <a:avLst/>
            <a:gdLst/>
            <a:ahLst/>
            <a:cxnLst/>
            <a:rect r="r" b="b" t="t" l="l"/>
            <a:pathLst>
              <a:path h="2641611" w="2677148">
                <a:moveTo>
                  <a:pt x="0" y="0"/>
                </a:moveTo>
                <a:lnTo>
                  <a:pt x="2677148" y="0"/>
                </a:lnTo>
                <a:lnTo>
                  <a:pt x="2677148" y="2641610"/>
                </a:lnTo>
                <a:lnTo>
                  <a:pt x="0" y="2641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647202" y="5773909"/>
            <a:ext cx="2670810" cy="2590540"/>
          </a:xfrm>
          <a:custGeom>
            <a:avLst/>
            <a:gdLst/>
            <a:ahLst/>
            <a:cxnLst/>
            <a:rect r="r" b="b" t="t" l="l"/>
            <a:pathLst>
              <a:path h="2590540" w="2670810">
                <a:moveTo>
                  <a:pt x="0" y="0"/>
                </a:moveTo>
                <a:lnTo>
                  <a:pt x="2670811" y="0"/>
                </a:lnTo>
                <a:lnTo>
                  <a:pt x="2670811" y="2590540"/>
                </a:lnTo>
                <a:lnTo>
                  <a:pt x="0" y="2590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022" t="-7344" r="-25108" b="-3203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51980" y="4361896"/>
            <a:ext cx="4061255" cy="4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SCRUM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726480" y="4056113"/>
            <a:ext cx="979023" cy="94965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230483" y="4119989"/>
            <a:ext cx="766210" cy="885792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3374707" y="2527364"/>
            <a:ext cx="11366044" cy="106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5"/>
              </a:lnSpc>
            </a:pPr>
            <a:r>
              <a:rPr lang="en-US" b="true" sz="8214" spc="2176">
                <a:solidFill>
                  <a:srgbClr val="022A3D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METODOLOGÍA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043468" y="4349864"/>
            <a:ext cx="2710484" cy="38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b="true" sz="23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KANBAN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31626" y="4349864"/>
            <a:ext cx="2548868" cy="38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  <a:spcBef>
                <a:spcPct val="0"/>
              </a:spcBef>
            </a:pPr>
            <a:r>
              <a:rPr lang="en-US" b="true" sz="235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LEY ISO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2575" y="1028700"/>
            <a:ext cx="15562849" cy="8229600"/>
            <a:chOff x="0" y="0"/>
            <a:chExt cx="5796956" cy="3065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6955" cy="3065417"/>
            </a:xfrm>
            <a:custGeom>
              <a:avLst/>
              <a:gdLst/>
              <a:ahLst/>
              <a:cxnLst/>
              <a:rect r="r" b="b" t="t" l="l"/>
              <a:pathLst>
                <a:path h="3065417" w="5796955">
                  <a:moveTo>
                    <a:pt x="0" y="0"/>
                  </a:moveTo>
                  <a:lnTo>
                    <a:pt x="5796955" y="0"/>
                  </a:lnTo>
                  <a:lnTo>
                    <a:pt x="5796955" y="3065417"/>
                  </a:lnTo>
                  <a:lnTo>
                    <a:pt x="0" y="3065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B48C5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5796956" cy="3055892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81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31625" y="3717584"/>
            <a:ext cx="9424750" cy="269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8"/>
              </a:lnSpc>
              <a:spcBef>
                <a:spcPct val="0"/>
              </a:spcBef>
            </a:pPr>
            <a:r>
              <a:rPr lang="en-US" b="true" sz="7720" spc="965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PLANIFICACIÓN Y EVIDENCIAS</a:t>
            </a:r>
          </a:p>
        </p:txBody>
      </p:sp>
      <p:sp>
        <p:nvSpPr>
          <p:cNvPr name="AutoShape 6" id="6"/>
          <p:cNvSpPr/>
          <p:nvPr/>
        </p:nvSpPr>
        <p:spPr>
          <a:xfrm>
            <a:off x="14872192" y="1028700"/>
            <a:ext cx="6831616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1588532" y="9258300"/>
            <a:ext cx="6831616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28386" y="328386"/>
            <a:ext cx="700314" cy="7003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43820" y="8456039"/>
            <a:ext cx="1830961" cy="18309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72736" y="8984955"/>
            <a:ext cx="773129" cy="773129"/>
          </a:xfrm>
          <a:custGeom>
            <a:avLst/>
            <a:gdLst/>
            <a:ahLst/>
            <a:cxnLst/>
            <a:rect r="r" b="b" t="t" l="l"/>
            <a:pathLst>
              <a:path h="773129" w="773129">
                <a:moveTo>
                  <a:pt x="0" y="0"/>
                </a:moveTo>
                <a:lnTo>
                  <a:pt x="773128" y="0"/>
                </a:lnTo>
                <a:lnTo>
                  <a:pt x="773128" y="773129"/>
                </a:lnTo>
                <a:lnTo>
                  <a:pt x="0" y="773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90662" y="1028700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447320" y="9096375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2891955"/>
            <a:ext cx="18288000" cy="4724938"/>
          </a:xfrm>
          <a:custGeom>
            <a:avLst/>
            <a:gdLst/>
            <a:ahLst/>
            <a:cxnLst/>
            <a:rect r="r" b="b" t="t" l="l"/>
            <a:pathLst>
              <a:path h="4724938" w="18288000">
                <a:moveTo>
                  <a:pt x="0" y="0"/>
                </a:moveTo>
                <a:lnTo>
                  <a:pt x="18288000" y="0"/>
                </a:lnTo>
                <a:lnTo>
                  <a:pt x="18288000" y="4724938"/>
                </a:lnTo>
                <a:lnTo>
                  <a:pt x="0" y="472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" t="0" r="-167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90662" y="1028700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447320" y="9096375"/>
            <a:ext cx="6483182" cy="0"/>
          </a:xfrm>
          <a:prstGeom prst="line">
            <a:avLst/>
          </a:prstGeom>
          <a:ln cap="rnd" w="323850">
            <a:solidFill>
              <a:srgbClr val="B48C5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58683" y="1311235"/>
            <a:ext cx="10640902" cy="7408728"/>
          </a:xfrm>
          <a:custGeom>
            <a:avLst/>
            <a:gdLst/>
            <a:ahLst/>
            <a:cxnLst/>
            <a:rect r="r" b="b" t="t" l="l"/>
            <a:pathLst>
              <a:path h="7408728" w="10640902">
                <a:moveTo>
                  <a:pt x="0" y="0"/>
                </a:moveTo>
                <a:lnTo>
                  <a:pt x="10640902" y="0"/>
                </a:lnTo>
                <a:lnTo>
                  <a:pt x="10640902" y="7408729"/>
                </a:lnTo>
                <a:lnTo>
                  <a:pt x="0" y="740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DAGxsmvBzMU</dc:identifier>
  <dcterms:modified xsi:type="dcterms:W3CDTF">2011-08-01T06:04:30Z</dcterms:modified>
  <cp:revision>1</cp:revision>
  <dc:title>Realizado por</dc:title>
</cp:coreProperties>
</file>